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43041B-B926-4953-8A31-852BB4F54618}" type="doc">
      <dgm:prSet loTypeId="urn:microsoft.com/office/officeart/2005/8/layout/hList6" loCatId="list" qsTypeId="urn:microsoft.com/office/officeart/2005/8/quickstyle/simple1" qsCatId="simple" csTypeId="urn:microsoft.com/office/officeart/2005/8/colors/colorful2" csCatId="colorful" phldr="1"/>
      <dgm:spPr/>
      <dgm:t>
        <a:bodyPr/>
        <a:lstStyle/>
        <a:p>
          <a:endParaRPr lang="ru-RU"/>
        </a:p>
      </dgm:t>
    </dgm:pt>
    <dgm:pt modelId="{2FAD9628-0344-4070-8BF8-68035BAAA251}">
      <dgm:prSet phldrT="[Текст]"/>
      <dgm:spPr/>
      <dgm:t>
        <a:bodyPr/>
        <a:lstStyle/>
        <a:p>
          <a:r>
            <a:rPr lang="kk-KZ" b="1" dirty="0" smtClean="0"/>
            <a:t>Көбіктерді алу әдістері</a:t>
          </a:r>
          <a:endParaRPr lang="ru-RU" dirty="0"/>
        </a:p>
      </dgm:t>
    </dgm:pt>
    <dgm:pt modelId="{18CF6853-44CB-4B43-B8CD-9B878513A392}" type="parTrans" cxnId="{D903B2BF-AC09-4A2E-93BE-2A0E6B1C3F78}">
      <dgm:prSet/>
      <dgm:spPr/>
      <dgm:t>
        <a:bodyPr/>
        <a:lstStyle/>
        <a:p>
          <a:endParaRPr lang="ru-RU"/>
        </a:p>
      </dgm:t>
    </dgm:pt>
    <dgm:pt modelId="{4B0B2428-C92E-4E47-97A8-377EA82DB21C}" type="sibTrans" cxnId="{D903B2BF-AC09-4A2E-93BE-2A0E6B1C3F78}">
      <dgm:prSet/>
      <dgm:spPr/>
      <dgm:t>
        <a:bodyPr/>
        <a:lstStyle/>
        <a:p>
          <a:endParaRPr lang="ru-RU"/>
        </a:p>
      </dgm:t>
    </dgm:pt>
    <dgm:pt modelId="{AF024315-6293-4731-8886-9304F30620B9}">
      <dgm:prSet phldrT="[Текст]"/>
      <dgm:spPr/>
      <dgm:t>
        <a:bodyPr/>
        <a:lstStyle/>
        <a:p>
          <a:r>
            <a:rPr lang="kk-KZ" i="1" dirty="0" smtClean="0"/>
            <a:t>конденсациялық әдici</a:t>
          </a:r>
          <a:endParaRPr lang="ru-RU" dirty="0"/>
        </a:p>
      </dgm:t>
    </dgm:pt>
    <dgm:pt modelId="{B5178DF1-FD16-4104-9608-6A850E5708F0}" type="parTrans" cxnId="{5369BC32-D9FA-4EF2-A6E8-81F46A4FD9DD}">
      <dgm:prSet/>
      <dgm:spPr/>
      <dgm:t>
        <a:bodyPr/>
        <a:lstStyle/>
        <a:p>
          <a:endParaRPr lang="ru-RU"/>
        </a:p>
      </dgm:t>
    </dgm:pt>
    <dgm:pt modelId="{F5A2F2F4-0A40-473A-9917-0FCE0BF7B6FD}" type="sibTrans" cxnId="{5369BC32-D9FA-4EF2-A6E8-81F46A4FD9DD}">
      <dgm:prSet/>
      <dgm:spPr/>
      <dgm:t>
        <a:bodyPr/>
        <a:lstStyle/>
        <a:p>
          <a:endParaRPr lang="ru-RU"/>
        </a:p>
      </dgm:t>
    </dgm:pt>
    <dgm:pt modelId="{7C883B16-D103-4A1D-B430-42DD06EC0EC3}">
      <dgm:prSet phldrT="[Текст]"/>
      <dgm:spPr/>
      <dgm:t>
        <a:bodyPr/>
        <a:lstStyle/>
        <a:p>
          <a:r>
            <a:rPr lang="kk-KZ" i="1" dirty="0" smtClean="0"/>
            <a:t>дисперсиялау әдici</a:t>
          </a:r>
          <a:endParaRPr lang="ru-RU" dirty="0"/>
        </a:p>
      </dgm:t>
    </dgm:pt>
    <dgm:pt modelId="{B3163AC9-8F7E-44BA-9034-B10C75A47ABC}" type="parTrans" cxnId="{EDEAFE93-9B91-4EB0-9C79-C029772A5630}">
      <dgm:prSet/>
      <dgm:spPr/>
      <dgm:t>
        <a:bodyPr/>
        <a:lstStyle/>
        <a:p>
          <a:endParaRPr lang="ru-RU"/>
        </a:p>
      </dgm:t>
    </dgm:pt>
    <dgm:pt modelId="{92E36D60-6EC8-4051-856E-B90AA661A60B}" type="sibTrans" cxnId="{EDEAFE93-9B91-4EB0-9C79-C029772A5630}">
      <dgm:prSet/>
      <dgm:spPr/>
      <dgm:t>
        <a:bodyPr/>
        <a:lstStyle/>
        <a:p>
          <a:endParaRPr lang="ru-RU"/>
        </a:p>
      </dgm:t>
    </dgm:pt>
    <dgm:pt modelId="{584D590D-E613-444A-A25A-92F92DC13B4A}" type="pres">
      <dgm:prSet presAssocID="{4543041B-B926-4953-8A31-852BB4F54618}" presName="Name0" presStyleCnt="0">
        <dgm:presLayoutVars>
          <dgm:dir/>
          <dgm:resizeHandles val="exact"/>
        </dgm:presLayoutVars>
      </dgm:prSet>
      <dgm:spPr/>
    </dgm:pt>
    <dgm:pt modelId="{F72A49EA-EE97-48E7-8308-EE86A9F4CFFD}" type="pres">
      <dgm:prSet presAssocID="{2FAD9628-0344-4070-8BF8-68035BAAA251}" presName="node" presStyleLbl="node1" presStyleIdx="0" presStyleCnt="3">
        <dgm:presLayoutVars>
          <dgm:bulletEnabled val="1"/>
        </dgm:presLayoutVars>
      </dgm:prSet>
      <dgm:spPr/>
      <dgm:t>
        <a:bodyPr/>
        <a:lstStyle/>
        <a:p>
          <a:endParaRPr lang="ru-RU"/>
        </a:p>
      </dgm:t>
    </dgm:pt>
    <dgm:pt modelId="{4B108F9D-36E4-4674-9A22-5987179F79E4}" type="pres">
      <dgm:prSet presAssocID="{4B0B2428-C92E-4E47-97A8-377EA82DB21C}" presName="sibTrans" presStyleCnt="0"/>
      <dgm:spPr/>
    </dgm:pt>
    <dgm:pt modelId="{441EB04B-5A32-438C-8BF3-10FE31768C36}" type="pres">
      <dgm:prSet presAssocID="{AF024315-6293-4731-8886-9304F30620B9}" presName="node" presStyleLbl="node1" presStyleIdx="1" presStyleCnt="3" custScaleX="67208" custScaleY="82826">
        <dgm:presLayoutVars>
          <dgm:bulletEnabled val="1"/>
        </dgm:presLayoutVars>
      </dgm:prSet>
      <dgm:spPr/>
      <dgm:t>
        <a:bodyPr/>
        <a:lstStyle/>
        <a:p>
          <a:endParaRPr lang="ru-RU"/>
        </a:p>
      </dgm:t>
    </dgm:pt>
    <dgm:pt modelId="{534D5430-9197-4F6F-AFC2-241796AF454C}" type="pres">
      <dgm:prSet presAssocID="{F5A2F2F4-0A40-473A-9917-0FCE0BF7B6FD}" presName="sibTrans" presStyleCnt="0"/>
      <dgm:spPr/>
    </dgm:pt>
    <dgm:pt modelId="{3A94C747-0CDC-4249-AD0A-F6A2F7DC5DE5}" type="pres">
      <dgm:prSet presAssocID="{7C883B16-D103-4A1D-B430-42DD06EC0EC3}" presName="node" presStyleLbl="node1" presStyleIdx="2" presStyleCnt="3" custScaleX="65355" custScaleY="76462">
        <dgm:presLayoutVars>
          <dgm:bulletEnabled val="1"/>
        </dgm:presLayoutVars>
      </dgm:prSet>
      <dgm:spPr/>
      <dgm:t>
        <a:bodyPr/>
        <a:lstStyle/>
        <a:p>
          <a:endParaRPr lang="ru-RU"/>
        </a:p>
      </dgm:t>
    </dgm:pt>
  </dgm:ptLst>
  <dgm:cxnLst>
    <dgm:cxn modelId="{51162B9D-73D3-496F-9EE6-27BC18914A3D}" type="presOf" srcId="{AF024315-6293-4731-8886-9304F30620B9}" destId="{441EB04B-5A32-438C-8BF3-10FE31768C36}" srcOrd="0" destOrd="0" presId="urn:microsoft.com/office/officeart/2005/8/layout/hList6"/>
    <dgm:cxn modelId="{6482D06F-BA58-4026-BBBB-E2FC9748AA70}" type="presOf" srcId="{7C883B16-D103-4A1D-B430-42DD06EC0EC3}" destId="{3A94C747-0CDC-4249-AD0A-F6A2F7DC5DE5}" srcOrd="0" destOrd="0" presId="urn:microsoft.com/office/officeart/2005/8/layout/hList6"/>
    <dgm:cxn modelId="{5369BC32-D9FA-4EF2-A6E8-81F46A4FD9DD}" srcId="{4543041B-B926-4953-8A31-852BB4F54618}" destId="{AF024315-6293-4731-8886-9304F30620B9}" srcOrd="1" destOrd="0" parTransId="{B5178DF1-FD16-4104-9608-6A850E5708F0}" sibTransId="{F5A2F2F4-0A40-473A-9917-0FCE0BF7B6FD}"/>
    <dgm:cxn modelId="{EDEAFE93-9B91-4EB0-9C79-C029772A5630}" srcId="{4543041B-B926-4953-8A31-852BB4F54618}" destId="{7C883B16-D103-4A1D-B430-42DD06EC0EC3}" srcOrd="2" destOrd="0" parTransId="{B3163AC9-8F7E-44BA-9034-B10C75A47ABC}" sibTransId="{92E36D60-6EC8-4051-856E-B90AA661A60B}"/>
    <dgm:cxn modelId="{D903B2BF-AC09-4A2E-93BE-2A0E6B1C3F78}" srcId="{4543041B-B926-4953-8A31-852BB4F54618}" destId="{2FAD9628-0344-4070-8BF8-68035BAAA251}" srcOrd="0" destOrd="0" parTransId="{18CF6853-44CB-4B43-B8CD-9B878513A392}" sibTransId="{4B0B2428-C92E-4E47-97A8-377EA82DB21C}"/>
    <dgm:cxn modelId="{ED3A7CDB-135C-4266-B83C-3A571C5847D4}" type="presOf" srcId="{4543041B-B926-4953-8A31-852BB4F54618}" destId="{584D590D-E613-444A-A25A-92F92DC13B4A}" srcOrd="0" destOrd="0" presId="urn:microsoft.com/office/officeart/2005/8/layout/hList6"/>
    <dgm:cxn modelId="{3997A1CC-68FF-40A2-AB82-E1E9E461C834}" type="presOf" srcId="{2FAD9628-0344-4070-8BF8-68035BAAA251}" destId="{F72A49EA-EE97-48E7-8308-EE86A9F4CFFD}" srcOrd="0" destOrd="0" presId="urn:microsoft.com/office/officeart/2005/8/layout/hList6"/>
    <dgm:cxn modelId="{B7C71909-AF01-4F36-BF8F-4B392C2B1D97}" type="presParOf" srcId="{584D590D-E613-444A-A25A-92F92DC13B4A}" destId="{F72A49EA-EE97-48E7-8308-EE86A9F4CFFD}" srcOrd="0" destOrd="0" presId="urn:microsoft.com/office/officeart/2005/8/layout/hList6"/>
    <dgm:cxn modelId="{EE2029B9-BB79-494B-999E-F726EFBD4FB7}" type="presParOf" srcId="{584D590D-E613-444A-A25A-92F92DC13B4A}" destId="{4B108F9D-36E4-4674-9A22-5987179F79E4}" srcOrd="1" destOrd="0" presId="urn:microsoft.com/office/officeart/2005/8/layout/hList6"/>
    <dgm:cxn modelId="{0B29A022-5201-411B-A63C-0190D93C36C2}" type="presParOf" srcId="{584D590D-E613-444A-A25A-92F92DC13B4A}" destId="{441EB04B-5A32-438C-8BF3-10FE31768C36}" srcOrd="2" destOrd="0" presId="urn:microsoft.com/office/officeart/2005/8/layout/hList6"/>
    <dgm:cxn modelId="{D3C86D0D-6B6F-4384-ADF2-9737DF6823E6}" type="presParOf" srcId="{584D590D-E613-444A-A25A-92F92DC13B4A}" destId="{534D5430-9197-4F6F-AFC2-241796AF454C}" srcOrd="3" destOrd="0" presId="urn:microsoft.com/office/officeart/2005/8/layout/hList6"/>
    <dgm:cxn modelId="{4E66D40D-54E2-42B5-AD6B-C3C5594A8D2E}" type="presParOf" srcId="{584D590D-E613-444A-A25A-92F92DC13B4A}" destId="{3A94C747-0CDC-4249-AD0A-F6A2F7DC5DE5}"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72A49EA-EE97-48E7-8308-EE86A9F4CFFD}">
      <dsp:nvSpPr>
        <dsp:cNvPr id="0" name=""/>
        <dsp:cNvSpPr/>
      </dsp:nvSpPr>
      <dsp:spPr>
        <a:xfrm rot="16200000">
          <a:off x="-600075" y="601389"/>
          <a:ext cx="4525963" cy="3323183"/>
        </a:xfrm>
        <a:prstGeom prst="flowChartManualOperati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3670" bIns="0" numCol="1" spcCol="1270" anchor="ctr" anchorCtr="0">
          <a:noAutofit/>
        </a:bodyPr>
        <a:lstStyle/>
        <a:p>
          <a:pPr lvl="0" algn="ctr" defTabSz="933450">
            <a:lnSpc>
              <a:spcPct val="90000"/>
            </a:lnSpc>
            <a:spcBef>
              <a:spcPct val="0"/>
            </a:spcBef>
            <a:spcAft>
              <a:spcPct val="35000"/>
            </a:spcAft>
          </a:pPr>
          <a:r>
            <a:rPr lang="kk-KZ" sz="2100" b="1" kern="1200" dirty="0" smtClean="0"/>
            <a:t>Көбіктерді алу әдістері</a:t>
          </a:r>
          <a:endParaRPr lang="ru-RU" sz="2100" kern="1200" dirty="0"/>
        </a:p>
      </dsp:txBody>
      <dsp:txXfrm rot="16200000">
        <a:off x="-600075" y="601389"/>
        <a:ext cx="4525963" cy="3323183"/>
      </dsp:txXfrm>
    </dsp:sp>
    <dsp:sp modelId="{441EB04B-5A32-438C-8BF3-10FE31768C36}">
      <dsp:nvSpPr>
        <dsp:cNvPr id="0" name=""/>
        <dsp:cNvSpPr/>
      </dsp:nvSpPr>
      <dsp:spPr>
        <a:xfrm rot="16200000">
          <a:off x="2816121" y="1146259"/>
          <a:ext cx="3748674" cy="2233444"/>
        </a:xfrm>
        <a:prstGeom prst="flowChartManualOperation">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3670" bIns="0" numCol="1" spcCol="1270" anchor="ctr" anchorCtr="0">
          <a:noAutofit/>
        </a:bodyPr>
        <a:lstStyle/>
        <a:p>
          <a:pPr lvl="0" algn="ctr" defTabSz="933450">
            <a:lnSpc>
              <a:spcPct val="90000"/>
            </a:lnSpc>
            <a:spcBef>
              <a:spcPct val="0"/>
            </a:spcBef>
            <a:spcAft>
              <a:spcPct val="35000"/>
            </a:spcAft>
          </a:pPr>
          <a:r>
            <a:rPr lang="kk-KZ" sz="2100" i="1" kern="1200" dirty="0" smtClean="0"/>
            <a:t>конденсациялық әдici</a:t>
          </a:r>
          <a:endParaRPr lang="ru-RU" sz="2100" kern="1200" dirty="0"/>
        </a:p>
      </dsp:txBody>
      <dsp:txXfrm rot="16200000">
        <a:off x="2816121" y="1146259"/>
        <a:ext cx="3748674" cy="2233444"/>
      </dsp:txXfrm>
    </dsp:sp>
    <dsp:sp modelId="{3A94C747-0CDC-4249-AD0A-F6A2F7DC5DE5}">
      <dsp:nvSpPr>
        <dsp:cNvPr id="0" name=""/>
        <dsp:cNvSpPr/>
      </dsp:nvSpPr>
      <dsp:spPr>
        <a:xfrm rot="16200000">
          <a:off x="5412031" y="1177048"/>
          <a:ext cx="3460641" cy="2171866"/>
        </a:xfrm>
        <a:prstGeom prst="flowChartManualOperation">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3670" bIns="0" numCol="1" spcCol="1270" anchor="ctr" anchorCtr="0">
          <a:noAutofit/>
        </a:bodyPr>
        <a:lstStyle/>
        <a:p>
          <a:pPr lvl="0" algn="ctr" defTabSz="933450">
            <a:lnSpc>
              <a:spcPct val="90000"/>
            </a:lnSpc>
            <a:spcBef>
              <a:spcPct val="0"/>
            </a:spcBef>
            <a:spcAft>
              <a:spcPct val="35000"/>
            </a:spcAft>
          </a:pPr>
          <a:r>
            <a:rPr lang="kk-KZ" sz="2100" i="1" kern="1200" dirty="0" smtClean="0"/>
            <a:t>дисперсиялау әдici</a:t>
          </a:r>
          <a:endParaRPr lang="ru-RU" sz="2100" kern="1200" dirty="0"/>
        </a:p>
      </dsp:txBody>
      <dsp:txXfrm rot="16200000">
        <a:off x="5412031" y="1177048"/>
        <a:ext cx="3460641" cy="2171866"/>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5F6F22F-5BD9-41E9-8147-E867C0746E9C}" type="datetimeFigureOut">
              <a:rPr lang="ru-RU" smtClean="0"/>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D2FCE8-0B64-4962-8360-50746CE5F9ED}"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5F6F22F-5BD9-41E9-8147-E867C0746E9C}" type="datetimeFigureOut">
              <a:rPr lang="ru-RU" smtClean="0"/>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D2FCE8-0B64-4962-8360-50746CE5F9E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5F6F22F-5BD9-41E9-8147-E867C0746E9C}" type="datetimeFigureOut">
              <a:rPr lang="ru-RU" smtClean="0"/>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D2FCE8-0B64-4962-8360-50746CE5F9E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5F6F22F-5BD9-41E9-8147-E867C0746E9C}" type="datetimeFigureOut">
              <a:rPr lang="ru-RU" smtClean="0"/>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D2FCE8-0B64-4962-8360-50746CE5F9E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5F6F22F-5BD9-41E9-8147-E867C0746E9C}" type="datetimeFigureOut">
              <a:rPr lang="ru-RU" smtClean="0"/>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D2FCE8-0B64-4962-8360-50746CE5F9ED}"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5F6F22F-5BD9-41E9-8147-E867C0746E9C}" type="datetimeFigureOut">
              <a:rPr lang="ru-RU" smtClean="0"/>
              <a:t>23.11.2020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ED2FCE8-0B64-4962-8360-50746CE5F9E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5F6F22F-5BD9-41E9-8147-E867C0746E9C}" type="datetimeFigureOut">
              <a:rPr lang="ru-RU" smtClean="0"/>
              <a:t>23.11.2020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ED2FCE8-0B64-4962-8360-50746CE5F9E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5F6F22F-5BD9-41E9-8147-E867C0746E9C}" type="datetimeFigureOut">
              <a:rPr lang="ru-RU" smtClean="0"/>
              <a:t>23.11.2020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ED2FCE8-0B64-4962-8360-50746CE5F9E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5F6F22F-5BD9-41E9-8147-E867C0746E9C}" type="datetimeFigureOut">
              <a:rPr lang="ru-RU" smtClean="0"/>
              <a:t>23.11.2020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ED2FCE8-0B64-4962-8360-50746CE5F9E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5F6F22F-5BD9-41E9-8147-E867C0746E9C}" type="datetimeFigureOut">
              <a:rPr lang="ru-RU" smtClean="0"/>
              <a:t>23.11.2020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ED2FCE8-0B64-4962-8360-50746CE5F9ED}"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5F6F22F-5BD9-41E9-8147-E867C0746E9C}" type="datetimeFigureOut">
              <a:rPr lang="ru-RU" smtClean="0"/>
              <a:t>23.11.2020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ED2FCE8-0B64-4962-8360-50746CE5F9ED}"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F6F22F-5BD9-41E9-8147-E867C0746E9C}" type="datetimeFigureOut">
              <a:rPr lang="ru-RU" smtClean="0"/>
              <a:t>23.11.2020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D2FCE8-0B64-4962-8360-50746CE5F9E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2132856"/>
            <a:ext cx="7772400" cy="1470025"/>
          </a:xfrm>
        </p:spPr>
        <p:txBody>
          <a:bodyPr/>
          <a:lstStyle/>
          <a:p>
            <a:r>
              <a:rPr lang="kk-KZ" b="1" dirty="0"/>
              <a:t>Дәріс 3 Көбіктерді алу әдістері</a:t>
            </a:r>
            <a:r>
              <a:rPr lang="ru-RU" dirty="0"/>
              <a:t/>
            </a:r>
            <a:br>
              <a:rPr lang="ru-RU" dirty="0"/>
            </a:b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smtClean="0"/>
              <a:t>Көбiк түзудiң конденсациялық әдiсiн үш түрлi жолмен жүргiзуге болады:</a:t>
            </a:r>
            <a:r>
              <a:rPr lang="ru-RU" dirty="0" smtClean="0"/>
              <a:t/>
            </a:r>
            <a:br>
              <a:rPr lang="ru-RU" dirty="0" smtClean="0"/>
            </a:br>
            <a:endParaRPr lang="ru-RU" dirty="0"/>
          </a:p>
        </p:txBody>
      </p:sp>
      <p:sp>
        <p:nvSpPr>
          <p:cNvPr id="3" name="Содержимое 2"/>
          <p:cNvSpPr>
            <a:spLocks noGrp="1"/>
          </p:cNvSpPr>
          <p:nvPr>
            <p:ph idx="1"/>
          </p:nvPr>
        </p:nvSpPr>
        <p:spPr>
          <a:xfrm>
            <a:off x="457200" y="1600200"/>
            <a:ext cx="8229600" cy="4781128"/>
          </a:xfrm>
        </p:spPr>
        <p:txBody>
          <a:bodyPr>
            <a:normAutofit fontScale="70000" lnSpcReduction="20000"/>
          </a:bodyPr>
          <a:lstStyle/>
          <a:p>
            <a:pPr>
              <a:buNone/>
            </a:pPr>
            <a:r>
              <a:rPr lang="kk-KZ" dirty="0" smtClean="0"/>
              <a:t>-</a:t>
            </a:r>
            <a:r>
              <a:rPr lang="kk-KZ" dirty="0"/>
              <a:t>жүйенiң физикалық күйiнiң параметрлерiн өзгерту арқылы, мысалы, ерiтiндiдегi қысымды төмендету немесе оның температурасын арттыру арқылы және ерiтiндiге ондағы газдардың epiгiштiгiн нашарлататын заттарды қосу арқылы; </a:t>
            </a:r>
            <a:endParaRPr lang="ru-RU" dirty="0"/>
          </a:p>
          <a:p>
            <a:pPr>
              <a:buNone/>
            </a:pPr>
            <a:r>
              <a:rPr lang="kk-KZ" dirty="0"/>
              <a:t>     -химиялық реакциялар нәтижесiнде (олардың iшiнде негiзгiлерi — соданың қышқылмен, сутек асқын тотығының калий перманганатымен әрекеттесуi, аммоний карбонатының айрылу реакциялары), бұл кездерде СО</a:t>
            </a:r>
            <a:r>
              <a:rPr lang="kk-KZ" baseline="-25000" dirty="0"/>
              <a:t>2</a:t>
            </a:r>
            <a:r>
              <a:rPr lang="kk-KZ" b="1" dirty="0"/>
              <a:t>, </a:t>
            </a:r>
            <a:r>
              <a:rPr lang="kk-KZ" dirty="0"/>
              <a:t>не О</a:t>
            </a:r>
            <a:r>
              <a:rPr lang="kk-KZ" baseline="-25000" dirty="0"/>
              <a:t>2</a:t>
            </a:r>
            <a:r>
              <a:rPr lang="kk-KZ" dirty="0"/>
              <a:t> бөлiнедi де, көбiктену процесiне әкелiп соғады</a:t>
            </a:r>
            <a:r>
              <a:rPr lang="kk-KZ" dirty="0" smtClean="0"/>
              <a:t>:</a:t>
            </a:r>
          </a:p>
          <a:p>
            <a:pPr>
              <a:buNone/>
            </a:pPr>
            <a:r>
              <a:rPr lang="kk-KZ" dirty="0" smtClean="0"/>
              <a:t>NaHCO</a:t>
            </a:r>
            <a:r>
              <a:rPr lang="kk-KZ" baseline="-25000" dirty="0" smtClean="0"/>
              <a:t>3</a:t>
            </a:r>
            <a:r>
              <a:rPr lang="kk-KZ" dirty="0" smtClean="0"/>
              <a:t>+HCl</a:t>
            </a:r>
            <a:r>
              <a:rPr lang="ru-RU" dirty="0" smtClean="0">
                <a:sym typeface="Symbol"/>
              </a:rPr>
              <a:t></a:t>
            </a:r>
            <a:r>
              <a:rPr lang="kk-KZ" dirty="0" smtClean="0"/>
              <a:t>NaCl+H</a:t>
            </a:r>
            <a:r>
              <a:rPr lang="kk-KZ" baseline="-25000" dirty="0" smtClean="0"/>
              <a:t>2</a:t>
            </a:r>
            <a:r>
              <a:rPr lang="kk-KZ" dirty="0" smtClean="0"/>
              <a:t>O+CO</a:t>
            </a:r>
            <a:r>
              <a:rPr lang="kk-KZ" baseline="-25000" dirty="0" smtClean="0"/>
              <a:t>2</a:t>
            </a:r>
            <a:r>
              <a:rPr lang="kk-KZ" dirty="0" smtClean="0"/>
              <a:t>↑</a:t>
            </a:r>
            <a:endParaRPr lang="ru-RU" dirty="0" smtClean="0"/>
          </a:p>
          <a:p>
            <a:pPr>
              <a:buNone/>
            </a:pPr>
            <a:r>
              <a:rPr lang="kk-KZ" dirty="0" smtClean="0"/>
              <a:t>2KMnO</a:t>
            </a:r>
            <a:r>
              <a:rPr lang="kk-KZ" baseline="-25000" dirty="0" smtClean="0"/>
              <a:t>4</a:t>
            </a:r>
            <a:r>
              <a:rPr lang="kk-KZ" dirty="0" smtClean="0"/>
              <a:t>+H</a:t>
            </a:r>
            <a:r>
              <a:rPr lang="kk-KZ" baseline="-25000" dirty="0" smtClean="0"/>
              <a:t>2</a:t>
            </a:r>
            <a:r>
              <a:rPr lang="kk-KZ" dirty="0" smtClean="0"/>
              <a:t>O</a:t>
            </a:r>
            <a:r>
              <a:rPr lang="kk-KZ" baseline="-25000" dirty="0" smtClean="0"/>
              <a:t>2</a:t>
            </a:r>
            <a:r>
              <a:rPr lang="kk-KZ" dirty="0" smtClean="0"/>
              <a:t>+3H</a:t>
            </a:r>
            <a:r>
              <a:rPr lang="kk-KZ" baseline="-25000" dirty="0" smtClean="0"/>
              <a:t>2</a:t>
            </a:r>
            <a:r>
              <a:rPr lang="kk-KZ" dirty="0" smtClean="0"/>
              <a:t>SO</a:t>
            </a:r>
            <a:r>
              <a:rPr lang="kk-KZ" baseline="-25000" dirty="0" smtClean="0"/>
              <a:t>4</a:t>
            </a:r>
            <a:r>
              <a:rPr lang="ru-RU" dirty="0" smtClean="0">
                <a:sym typeface="Symbol"/>
              </a:rPr>
              <a:t></a:t>
            </a:r>
            <a:r>
              <a:rPr lang="kk-KZ" dirty="0" smtClean="0"/>
              <a:t>2MnSO</a:t>
            </a:r>
            <a:r>
              <a:rPr lang="kk-KZ" baseline="-25000" dirty="0" smtClean="0"/>
              <a:t>4</a:t>
            </a:r>
            <a:r>
              <a:rPr lang="kk-KZ" dirty="0" smtClean="0"/>
              <a:t>+K</a:t>
            </a:r>
            <a:r>
              <a:rPr lang="kk-KZ" baseline="-25000" dirty="0" smtClean="0"/>
              <a:t>2</a:t>
            </a:r>
            <a:r>
              <a:rPr lang="kk-KZ" dirty="0" smtClean="0"/>
              <a:t>SO</a:t>
            </a:r>
            <a:r>
              <a:rPr lang="kk-KZ" baseline="-25000" dirty="0" smtClean="0"/>
              <a:t>4</a:t>
            </a:r>
            <a:r>
              <a:rPr lang="kk-KZ" dirty="0" smtClean="0"/>
              <a:t>+4H</a:t>
            </a:r>
            <a:r>
              <a:rPr lang="kk-KZ" baseline="-25000" dirty="0" smtClean="0"/>
              <a:t>2</a:t>
            </a:r>
            <a:r>
              <a:rPr lang="kk-KZ" dirty="0" smtClean="0"/>
              <a:t>O+3O</a:t>
            </a:r>
            <a:r>
              <a:rPr lang="kk-KZ" baseline="-25000" dirty="0" smtClean="0"/>
              <a:t>2</a:t>
            </a:r>
            <a:r>
              <a:rPr lang="kk-KZ" dirty="0" smtClean="0"/>
              <a:t>↑</a:t>
            </a:r>
            <a:endParaRPr lang="ru-RU" dirty="0" smtClean="0"/>
          </a:p>
          <a:p>
            <a:pPr>
              <a:buNone/>
            </a:pPr>
            <a:r>
              <a:rPr lang="kk-KZ" dirty="0" smtClean="0"/>
              <a:t>(NH</a:t>
            </a:r>
            <a:r>
              <a:rPr lang="kk-KZ" baseline="-25000" dirty="0" smtClean="0"/>
              <a:t>4</a:t>
            </a:r>
            <a:r>
              <a:rPr lang="kk-KZ" dirty="0" smtClean="0"/>
              <a:t>)</a:t>
            </a:r>
            <a:r>
              <a:rPr lang="kk-KZ" baseline="-25000" dirty="0" smtClean="0"/>
              <a:t>2</a:t>
            </a:r>
            <a:r>
              <a:rPr lang="kk-KZ" dirty="0" smtClean="0"/>
              <a:t>CO</a:t>
            </a:r>
            <a:r>
              <a:rPr lang="kk-KZ" baseline="-25000" dirty="0" smtClean="0"/>
              <a:t>3</a:t>
            </a:r>
            <a:r>
              <a:rPr lang="ru-RU" dirty="0" smtClean="0">
                <a:sym typeface="Symbol"/>
              </a:rPr>
              <a:t></a:t>
            </a:r>
            <a:r>
              <a:rPr lang="kk-KZ" dirty="0" smtClean="0"/>
              <a:t>2NH</a:t>
            </a:r>
            <a:r>
              <a:rPr lang="kk-KZ" baseline="-25000" dirty="0" smtClean="0"/>
              <a:t>3</a:t>
            </a:r>
            <a:r>
              <a:rPr lang="kk-KZ" dirty="0" smtClean="0"/>
              <a:t>+CO</a:t>
            </a:r>
            <a:r>
              <a:rPr lang="kk-KZ" baseline="-25000" dirty="0" smtClean="0"/>
              <a:t>2</a:t>
            </a:r>
            <a:r>
              <a:rPr lang="kk-KZ" dirty="0" smtClean="0"/>
              <a:t>↑+H</a:t>
            </a:r>
            <a:r>
              <a:rPr lang="kk-KZ" baseline="-25000" dirty="0" smtClean="0"/>
              <a:t>2</a:t>
            </a:r>
            <a:r>
              <a:rPr lang="kk-KZ" dirty="0" smtClean="0"/>
              <a:t>O</a:t>
            </a:r>
            <a:endParaRPr lang="ru-RU" dirty="0" smtClean="0"/>
          </a:p>
          <a:p>
            <a:pPr>
              <a:buNone/>
            </a:pPr>
            <a:r>
              <a:rPr lang="kk-KZ" dirty="0" smtClean="0"/>
              <a:t>-</a:t>
            </a:r>
            <a:r>
              <a:rPr lang="kk-KZ" dirty="0"/>
              <a:t>газдар, өсiресе СО</a:t>
            </a:r>
            <a:r>
              <a:rPr lang="kk-KZ" baseline="-25000" dirty="0"/>
              <a:t>2</a:t>
            </a:r>
            <a:r>
              <a:rPr lang="kk-KZ" dirty="0"/>
              <a:t> бөлiне жүретiн микробиологиялық  процестердi қолдану.</a:t>
            </a:r>
            <a:endParaRPr lang="ru-RU" dirty="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i="1" dirty="0" smtClean="0"/>
              <a:t>Дисперсиялық әдiс</a:t>
            </a:r>
            <a:endParaRPr lang="ru-RU" dirty="0"/>
          </a:p>
        </p:txBody>
      </p:sp>
      <p:sp>
        <p:nvSpPr>
          <p:cNvPr id="3" name="Содержимое 2"/>
          <p:cNvSpPr>
            <a:spLocks noGrp="1"/>
          </p:cNvSpPr>
          <p:nvPr>
            <p:ph idx="1"/>
          </p:nvPr>
        </p:nvSpPr>
        <p:spPr/>
        <p:txBody>
          <a:bodyPr>
            <a:normAutofit fontScale="92500" lnSpcReduction="10000"/>
          </a:bodyPr>
          <a:lstStyle/>
          <a:p>
            <a:r>
              <a:rPr lang="kk-KZ" i="1" dirty="0"/>
              <a:t>Дисперсиялық әдiс</a:t>
            </a:r>
            <a:r>
              <a:rPr lang="kk-KZ" b="1" dirty="0"/>
              <a:t> </a:t>
            </a:r>
            <a:r>
              <a:rPr lang="kk-KZ" dirty="0"/>
              <a:t>көбiк түзгiш зат қосылған ерiтiндiде ауа, не газдардың пайда болуы арқылы көпiршiк алуға негiзделген. Әдетте, бұл әдiс бойынша газдардың бiршама мөлшерiн ерiтiндiге жiберiп, оларды майда көпiршiктерге бөлшектейдi. Бұл кезде бөлшектенген ауаны тiкелей сұйыққа  жiберуге болады, немесе сұйықпен араластырып та жiбередi. Кейде металл торға сұйықты сеуiп, одан кейiн газды жiбередi.</a:t>
            </a:r>
            <a:endParaRPr lang="ru-RU" dirty="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dirty="0"/>
              <a:t>Өндiрiсте дисперсиялық әдiспен көбiк алу үшiн төмендегi принциптер пайдаланылады: </a:t>
            </a:r>
            <a:endParaRPr lang="ru-RU" sz="3200" dirty="0"/>
          </a:p>
        </p:txBody>
      </p:sp>
      <p:sp>
        <p:nvSpPr>
          <p:cNvPr id="3" name="Содержимое 2"/>
          <p:cNvSpPr>
            <a:spLocks noGrp="1"/>
          </p:cNvSpPr>
          <p:nvPr>
            <p:ph idx="1"/>
          </p:nvPr>
        </p:nvSpPr>
        <p:spPr/>
        <p:txBody>
          <a:bodyPr>
            <a:normAutofit fontScale="92500" lnSpcReduction="10000"/>
          </a:bodyPr>
          <a:lstStyle/>
          <a:p>
            <a:pPr>
              <a:buNone/>
            </a:pPr>
            <a:r>
              <a:rPr lang="kk-KZ" dirty="0"/>
              <a:t>-аэрациялық және барботажды қондырғылардағы сұйықтар арқылы, көбiк түзгiш затпен өнделген торлы көбiкгенераторлардағы сұйықтар арқылы газ жiберу;</a:t>
            </a:r>
            <a:endParaRPr lang="ru-RU" dirty="0"/>
          </a:p>
          <a:p>
            <a:pPr>
              <a:buNone/>
            </a:pPr>
            <a:r>
              <a:rPr lang="kk-KZ" dirty="0"/>
              <a:t>-қозғалмалы қондырғылардың сұйыққа әсерi (ерiтiндiлердi жылдам араластырғыш технологиялық аппараттар) арқылы;</a:t>
            </a:r>
            <a:endParaRPr lang="ru-RU" dirty="0"/>
          </a:p>
          <a:p>
            <a:pPr>
              <a:buNone/>
            </a:pPr>
            <a:r>
              <a:rPr lang="kk-KZ" dirty="0"/>
              <a:t>-көбiкгенераторларда ерiтiндi ағысын ауамен эжектерлеу (французша: ejection – лақтыру).</a:t>
            </a:r>
            <a:endParaRPr lang="ru-RU" dirty="0"/>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223</Words>
  <Application>Microsoft Office PowerPoint</Application>
  <PresentationFormat>Экран (4:3)</PresentationFormat>
  <Paragraphs>17</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Дәріс 3 Көбіктерді алу әдістері </vt:lpstr>
      <vt:lpstr>Слайд 2</vt:lpstr>
      <vt:lpstr> Көбiк түзудiң конденсациялық әдiсiн үш түрлi жолмен жүргiзуге болады: </vt:lpstr>
      <vt:lpstr>Дисперсиялық әдiс</vt:lpstr>
      <vt:lpstr>Өндiрiсте дисперсиялық әдiспен көбiк алу үшiн төмендегi принциптер пайдаланылады: </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Дәріс 3 Көбіктерді алу әдістері</dc:title>
  <dc:creator>Admin</dc:creator>
  <cp:lastModifiedBy>Admin</cp:lastModifiedBy>
  <cp:revision>2</cp:revision>
  <dcterms:created xsi:type="dcterms:W3CDTF">2020-11-23T15:59:13Z</dcterms:created>
  <dcterms:modified xsi:type="dcterms:W3CDTF">2020-11-23T16:18:15Z</dcterms:modified>
</cp:coreProperties>
</file>